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54"/>
  </p:notesMasterIdLst>
  <p:sldIdLst>
    <p:sldId id="256" r:id="rId2"/>
    <p:sldId id="262" r:id="rId3"/>
    <p:sldId id="257" r:id="rId4"/>
    <p:sldId id="263" r:id="rId5"/>
    <p:sldId id="261" r:id="rId6"/>
    <p:sldId id="259" r:id="rId7"/>
    <p:sldId id="264" r:id="rId8"/>
    <p:sldId id="260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5" r:id="rId17"/>
    <p:sldId id="273" r:id="rId18"/>
    <p:sldId id="274" r:id="rId19"/>
    <p:sldId id="289" r:id="rId20"/>
    <p:sldId id="276" r:id="rId21"/>
    <p:sldId id="278" r:id="rId22"/>
    <p:sldId id="282" r:id="rId23"/>
    <p:sldId id="280" r:id="rId24"/>
    <p:sldId id="281" r:id="rId25"/>
    <p:sldId id="283" r:id="rId26"/>
    <p:sldId id="284" r:id="rId27"/>
    <p:sldId id="285" r:id="rId28"/>
    <p:sldId id="287" r:id="rId29"/>
    <p:sldId id="286" r:id="rId30"/>
    <p:sldId id="290" r:id="rId31"/>
    <p:sldId id="292" r:id="rId32"/>
    <p:sldId id="293" r:id="rId33"/>
    <p:sldId id="294" r:id="rId34"/>
    <p:sldId id="296" r:id="rId35"/>
    <p:sldId id="295" r:id="rId36"/>
    <p:sldId id="297" r:id="rId37"/>
    <p:sldId id="298" r:id="rId38"/>
    <p:sldId id="300" r:id="rId39"/>
    <p:sldId id="299" r:id="rId40"/>
    <p:sldId id="301" r:id="rId41"/>
    <p:sldId id="302" r:id="rId42"/>
    <p:sldId id="304" r:id="rId43"/>
    <p:sldId id="305" r:id="rId44"/>
    <p:sldId id="306" r:id="rId45"/>
    <p:sldId id="307" r:id="rId46"/>
    <p:sldId id="308" r:id="rId47"/>
    <p:sldId id="309" r:id="rId48"/>
    <p:sldId id="303" r:id="rId49"/>
    <p:sldId id="310" r:id="rId50"/>
    <p:sldId id="311" r:id="rId51"/>
    <p:sldId id="312" r:id="rId52"/>
    <p:sldId id="313" r:id="rId53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231" autoAdjust="0"/>
  </p:normalViewPr>
  <p:slideViewPr>
    <p:cSldViewPr>
      <p:cViewPr varScale="1">
        <p:scale>
          <a:sx n="99" d="100"/>
          <a:sy n="99" d="100"/>
        </p:scale>
        <p:origin x="-19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Taip, labai</c:v>
                </c:pt>
              </c:strCache>
            </c:strRef>
          </c:tx>
          <c:invertIfNegative val="0"/>
          <c:cat>
            <c:strRef>
              <c:f>Lapas1!$A$2:$A$5</c:f>
              <c:strCache>
                <c:ptCount val="3"/>
                <c:pt idx="0">
                  <c:v>NOR</c:v>
                </c:pt>
                <c:pt idx="1">
                  <c:v>LV</c:v>
                </c:pt>
                <c:pt idx="2">
                  <c:v>LT</c:v>
                </c:pt>
              </c:strCache>
            </c:strRef>
          </c:cat>
          <c:val>
            <c:numRef>
              <c:f>Lapas1!$B$2:$B$5</c:f>
              <c:numCache>
                <c:formatCode>General</c:formatCode>
                <c:ptCount val="4"/>
                <c:pt idx="0">
                  <c:v>42</c:v>
                </c:pt>
                <c:pt idx="1">
                  <c:v>31</c:v>
                </c:pt>
                <c:pt idx="2">
                  <c:v>34</c:v>
                </c:pt>
              </c:numCache>
            </c:numRef>
          </c:val>
        </c:ser>
        <c:ser>
          <c:idx val="1"/>
          <c:order val="1"/>
          <c:tx>
            <c:strRef>
              <c:f>Lapas1!$C$1</c:f>
              <c:strCache>
                <c:ptCount val="1"/>
                <c:pt idx="0">
                  <c:v>Taip</c:v>
                </c:pt>
              </c:strCache>
            </c:strRef>
          </c:tx>
          <c:invertIfNegative val="0"/>
          <c:cat>
            <c:strRef>
              <c:f>Lapas1!$A$2:$A$5</c:f>
              <c:strCache>
                <c:ptCount val="3"/>
                <c:pt idx="0">
                  <c:v>NOR</c:v>
                </c:pt>
                <c:pt idx="1">
                  <c:v>LV</c:v>
                </c:pt>
                <c:pt idx="2">
                  <c:v>LT</c:v>
                </c:pt>
              </c:strCache>
            </c:strRef>
          </c:cat>
          <c:val>
            <c:numRef>
              <c:f>Lapas1!$C$2:$C$5</c:f>
              <c:numCache>
                <c:formatCode>General</c:formatCode>
                <c:ptCount val="4"/>
                <c:pt idx="0">
                  <c:v>58</c:v>
                </c:pt>
                <c:pt idx="1">
                  <c:v>61</c:v>
                </c:pt>
                <c:pt idx="2">
                  <c:v>66</c:v>
                </c:pt>
              </c:numCache>
            </c:numRef>
          </c:val>
        </c:ser>
        <c:ser>
          <c:idx val="2"/>
          <c:order val="2"/>
          <c:tx>
            <c:strRef>
              <c:f>Lapas1!$D$1</c:f>
              <c:strCache>
                <c:ptCount val="1"/>
                <c:pt idx="0">
                  <c:v>Gal</c:v>
                </c:pt>
              </c:strCache>
            </c:strRef>
          </c:tx>
          <c:invertIfNegative val="0"/>
          <c:cat>
            <c:strRef>
              <c:f>Lapas1!$A$2:$A$5</c:f>
              <c:strCache>
                <c:ptCount val="3"/>
                <c:pt idx="0">
                  <c:v>NOR</c:v>
                </c:pt>
                <c:pt idx="1">
                  <c:v>LV</c:v>
                </c:pt>
                <c:pt idx="2">
                  <c:v>LT</c:v>
                </c:pt>
              </c:strCache>
            </c:strRef>
          </c:cat>
          <c:val>
            <c:numRef>
              <c:f>Lapas1!$D$2:$D$5</c:f>
              <c:numCache>
                <c:formatCode>General</c:formatCode>
                <c:ptCount val="4"/>
                <c:pt idx="0">
                  <c:v>0</c:v>
                </c:pt>
                <c:pt idx="1">
                  <c:v>8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2523776"/>
        <c:axId val="72525312"/>
        <c:axId val="0"/>
      </c:bar3DChart>
      <c:catAx>
        <c:axId val="72523776"/>
        <c:scaling>
          <c:orientation val="minMax"/>
        </c:scaling>
        <c:delete val="0"/>
        <c:axPos val="b"/>
        <c:majorTickMark val="out"/>
        <c:minorTickMark val="none"/>
        <c:tickLblPos val="nextTo"/>
        <c:crossAx val="72525312"/>
        <c:crosses val="autoZero"/>
        <c:auto val="1"/>
        <c:lblAlgn val="ctr"/>
        <c:lblOffset val="100"/>
        <c:noMultiLvlLbl val="0"/>
      </c:catAx>
      <c:valAx>
        <c:axId val="72525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252377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Taip, labai</c:v>
                </c:pt>
              </c:strCache>
            </c:strRef>
          </c:tx>
          <c:invertIfNegative val="0"/>
          <c:cat>
            <c:strRef>
              <c:f>Lapas1!$A$2:$A$5</c:f>
              <c:strCache>
                <c:ptCount val="3"/>
                <c:pt idx="0">
                  <c:v>NOR</c:v>
                </c:pt>
                <c:pt idx="1">
                  <c:v>LV</c:v>
                </c:pt>
                <c:pt idx="2">
                  <c:v>LT</c:v>
                </c:pt>
              </c:strCache>
            </c:strRef>
          </c:cat>
          <c:val>
            <c:numRef>
              <c:f>Lapas1!$B$2:$B$5</c:f>
              <c:numCache>
                <c:formatCode>General</c:formatCode>
                <c:ptCount val="4"/>
                <c:pt idx="0">
                  <c:v>58</c:v>
                </c:pt>
                <c:pt idx="1">
                  <c:v>85</c:v>
                </c:pt>
                <c:pt idx="2">
                  <c:v>73</c:v>
                </c:pt>
              </c:numCache>
            </c:numRef>
          </c:val>
        </c:ser>
        <c:ser>
          <c:idx val="1"/>
          <c:order val="1"/>
          <c:tx>
            <c:strRef>
              <c:f>Lapas1!$C$1</c:f>
              <c:strCache>
                <c:ptCount val="1"/>
                <c:pt idx="0">
                  <c:v>Taip</c:v>
                </c:pt>
              </c:strCache>
            </c:strRef>
          </c:tx>
          <c:invertIfNegative val="0"/>
          <c:cat>
            <c:strRef>
              <c:f>Lapas1!$A$2:$A$5</c:f>
              <c:strCache>
                <c:ptCount val="3"/>
                <c:pt idx="0">
                  <c:v>NOR</c:v>
                </c:pt>
                <c:pt idx="1">
                  <c:v>LV</c:v>
                </c:pt>
                <c:pt idx="2">
                  <c:v>LT</c:v>
                </c:pt>
              </c:strCache>
            </c:strRef>
          </c:cat>
          <c:val>
            <c:numRef>
              <c:f>Lapas1!$C$2:$C$5</c:f>
              <c:numCache>
                <c:formatCode>General</c:formatCode>
                <c:ptCount val="4"/>
                <c:pt idx="0">
                  <c:v>42</c:v>
                </c:pt>
                <c:pt idx="1">
                  <c:v>8</c:v>
                </c:pt>
                <c:pt idx="2">
                  <c:v>22</c:v>
                </c:pt>
              </c:numCache>
            </c:numRef>
          </c:val>
        </c:ser>
        <c:ser>
          <c:idx val="2"/>
          <c:order val="2"/>
          <c:tx>
            <c:strRef>
              <c:f>Lapas1!$D$1</c:f>
              <c:strCache>
                <c:ptCount val="1"/>
                <c:pt idx="0">
                  <c:v>Gal</c:v>
                </c:pt>
              </c:strCache>
            </c:strRef>
          </c:tx>
          <c:invertIfNegative val="0"/>
          <c:cat>
            <c:strRef>
              <c:f>Lapas1!$A$2:$A$5</c:f>
              <c:strCache>
                <c:ptCount val="3"/>
                <c:pt idx="0">
                  <c:v>NOR</c:v>
                </c:pt>
                <c:pt idx="1">
                  <c:v>LV</c:v>
                </c:pt>
                <c:pt idx="2">
                  <c:v>LT</c:v>
                </c:pt>
              </c:strCache>
            </c:strRef>
          </c:cat>
          <c:val>
            <c:numRef>
              <c:f>Lapas1!$D$2:$D$5</c:f>
              <c:numCache>
                <c:formatCode>General</c:formatCode>
                <c:ptCount val="4"/>
                <c:pt idx="0">
                  <c:v>0</c:v>
                </c:pt>
                <c:pt idx="1">
                  <c:v>7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274112"/>
        <c:axId val="35288192"/>
      </c:barChart>
      <c:catAx>
        <c:axId val="35274112"/>
        <c:scaling>
          <c:orientation val="minMax"/>
        </c:scaling>
        <c:delete val="0"/>
        <c:axPos val="b"/>
        <c:majorTickMark val="out"/>
        <c:minorTickMark val="none"/>
        <c:tickLblPos val="nextTo"/>
        <c:crossAx val="35288192"/>
        <c:crosses val="autoZero"/>
        <c:auto val="1"/>
        <c:lblAlgn val="ctr"/>
        <c:lblOffset val="100"/>
        <c:noMultiLvlLbl val="0"/>
      </c:catAx>
      <c:valAx>
        <c:axId val="352881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27411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Lapas1!$B$1</c:f>
              <c:strCache>
                <c:ptCount val="1"/>
                <c:pt idx="0">
                  <c:v>Labiausiai patikusi veikla</c:v>
                </c:pt>
              </c:strCache>
            </c:strRef>
          </c:tx>
          <c:cat>
            <c:strRef>
              <c:f>Lapas1!$A$2:$A$5</c:f>
              <c:strCache>
                <c:ptCount val="3"/>
                <c:pt idx="0">
                  <c:v>NOR - Praktiniai užsiėmimai pamokose </c:v>
                </c:pt>
                <c:pt idx="1">
                  <c:v>LV - Įmonių lankymas Rygoje</c:v>
                </c:pt>
                <c:pt idx="2">
                  <c:v>LT - Miesto žaidimas</c:v>
                </c:pt>
              </c:strCache>
            </c:strRef>
          </c:cat>
          <c:val>
            <c:numRef>
              <c:f>Lapas1!$B$2:$B$5</c:f>
              <c:numCache>
                <c:formatCode>General</c:formatCode>
                <c:ptCount val="4"/>
                <c:pt idx="0">
                  <c:v>33</c:v>
                </c:pt>
                <c:pt idx="1">
                  <c:v>33</c:v>
                </c:pt>
                <c:pt idx="2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5895146787207182"/>
          <c:y val="8.2135245501398377E-2"/>
          <c:w val="0.33178927286866933"/>
          <c:h val="0.6982338782340638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5A5CE-157F-46C0-96B4-6293E012E1B8}" type="datetimeFigureOut">
              <a:rPr lang="lt-LT" smtClean="0"/>
              <a:pPr/>
              <a:t>2015-12-28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1E6D7-FC6D-4FAA-A4AB-07889858BF9E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77524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1E6D7-FC6D-4FAA-A4AB-07889858BF9E}" type="slidenum">
              <a:rPr lang="lt-LT" smtClean="0"/>
              <a:pPr/>
              <a:t>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10117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atusis trikampis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Antraštė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17" name="Antrinis pavadinima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lt-LT" smtClean="0"/>
              <a:t>Spustelėję redag. ruoš. paantrš. stilių</a:t>
            </a:r>
            <a:endParaRPr kumimoji="0" lang="en-US"/>
          </a:p>
        </p:txBody>
      </p:sp>
      <p:grpSp>
        <p:nvGrpSpPr>
          <p:cNvPr id="2" name="Grupė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Laisva form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Laisva form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Laisva form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Tiesioji jungtis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os vietos rezervavimo ženklas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7E0B1F4-661B-4500-9667-9F2117832589}" type="datetimeFigureOut">
              <a:rPr lang="lt-LT" smtClean="0"/>
              <a:pPr/>
              <a:t>2015-12-28</a:t>
            </a:fld>
            <a:endParaRPr lang="lt-LT"/>
          </a:p>
        </p:txBody>
      </p:sp>
      <p:sp>
        <p:nvSpPr>
          <p:cNvPr id="19" name="Poraštės vietos rezervavimo ženklas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lt-LT"/>
          </a:p>
        </p:txBody>
      </p:sp>
      <p:sp>
        <p:nvSpPr>
          <p:cNvPr id="27" name="Skaidrės numerio vietos rezervavimo ženklas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B343E8A-BF0C-432A-9930-083E8D04DC55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E0B1F4-661B-4500-9667-9F2117832589}" type="datetimeFigureOut">
              <a:rPr lang="lt-LT" smtClean="0"/>
              <a:pPr/>
              <a:t>2015-12-28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343E8A-BF0C-432A-9930-083E8D04DC55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E0B1F4-661B-4500-9667-9F2117832589}" type="datetimeFigureOut">
              <a:rPr lang="lt-LT" smtClean="0"/>
              <a:pPr/>
              <a:t>2015-12-28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343E8A-BF0C-432A-9930-083E8D04DC55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E0B1F4-661B-4500-9667-9F2117832589}" type="datetimeFigureOut">
              <a:rPr lang="lt-LT" smtClean="0"/>
              <a:pPr/>
              <a:t>2015-12-28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343E8A-BF0C-432A-9930-083E8D04DC55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7" name="Antraštė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E0B1F4-661B-4500-9667-9F2117832589}" type="datetimeFigureOut">
              <a:rPr lang="lt-LT" smtClean="0"/>
              <a:pPr/>
              <a:t>2015-12-28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343E8A-BF0C-432A-9930-083E8D04DC55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7" name="Ševronas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Ševronas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E0B1F4-661B-4500-9667-9F2117832589}" type="datetimeFigureOut">
              <a:rPr lang="lt-LT" smtClean="0"/>
              <a:pPr/>
              <a:t>2015-12-28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343E8A-BF0C-432A-9930-083E8D04DC55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8" name="Antraštė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Lyginima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5" name="Turinio vietos rezervavimo ženklas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E0B1F4-661B-4500-9667-9F2117832589}" type="datetimeFigureOut">
              <a:rPr lang="lt-LT" smtClean="0"/>
              <a:pPr/>
              <a:t>2015-12-28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343E8A-BF0C-432A-9930-083E8D04DC55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E0B1F4-661B-4500-9667-9F2117832589}" type="datetimeFigureOut">
              <a:rPr lang="lt-LT" smtClean="0"/>
              <a:pPr/>
              <a:t>2015-12-28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343E8A-BF0C-432A-9930-083E8D04DC55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6" name="Antraštė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E0B1F4-661B-4500-9667-9F2117832589}" type="datetimeFigureOut">
              <a:rPr lang="lt-LT" smtClean="0"/>
              <a:pPr/>
              <a:t>2015-12-28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343E8A-BF0C-432A-9930-083E8D04DC55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7E0B1F4-661B-4500-9667-9F2117832589}" type="datetimeFigureOut">
              <a:rPr lang="lt-LT" smtClean="0"/>
              <a:pPr/>
              <a:t>2015-12-28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343E8A-BF0C-432A-9930-083E8D04DC55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lt-LT" smtClean="0"/>
              <a:t>Spustelėkite piktogr. norėdami įtraukti pav.</a:t>
            </a:r>
            <a:endParaRPr kumimoji="0" lang="en-US" dirty="0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7E0B1F4-661B-4500-9667-9F2117832589}" type="datetimeFigureOut">
              <a:rPr lang="lt-LT" smtClean="0"/>
              <a:pPr/>
              <a:t>2015-12-28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B343E8A-BF0C-432A-9930-083E8D04DC55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8" name="Laisva form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Laisva form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Statusis trikampis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Tiesioji jungtis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evronas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Ševronas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aisva form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Laisva form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Statusis trikampis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Tiesioji jungtis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avadinimo vietos rezervavimo ženkla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0" name="Teksto vietos rezervavimo ženklas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  <a:p>
            <a:pPr lvl="1" eaLnBrk="1" latinLnBrk="0" hangingPunct="1"/>
            <a:r>
              <a:rPr kumimoji="0" lang="lt-LT" smtClean="0"/>
              <a:t>Antras lygmuo</a:t>
            </a:r>
          </a:p>
          <a:p>
            <a:pPr lvl="2" eaLnBrk="1" latinLnBrk="0" hangingPunct="1"/>
            <a:r>
              <a:rPr kumimoji="0" lang="lt-LT" smtClean="0"/>
              <a:t>Trečias lygmuo</a:t>
            </a:r>
          </a:p>
          <a:p>
            <a:pPr lvl="3" eaLnBrk="1" latinLnBrk="0" hangingPunct="1"/>
            <a:r>
              <a:rPr kumimoji="0" lang="lt-LT" smtClean="0"/>
              <a:t>Ketvirtas lygmuo</a:t>
            </a:r>
          </a:p>
          <a:p>
            <a:pPr lvl="4" eaLnBrk="1" latinLnBrk="0" hangingPunct="1"/>
            <a:r>
              <a:rPr kumimoji="0" lang="lt-LT" smtClean="0"/>
              <a:t>Penktas lygmuo</a:t>
            </a:r>
            <a:endParaRPr kumimoji="0" lang="en-US"/>
          </a:p>
        </p:txBody>
      </p:sp>
      <p:sp>
        <p:nvSpPr>
          <p:cNvPr id="10" name="Datos vietos rezervavimo ženklas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7E0B1F4-661B-4500-9667-9F2117832589}" type="datetimeFigureOut">
              <a:rPr lang="lt-LT" smtClean="0"/>
              <a:pPr/>
              <a:t>2015-12-28</a:t>
            </a:fld>
            <a:endParaRPr lang="lt-LT"/>
          </a:p>
        </p:txBody>
      </p:sp>
      <p:sp>
        <p:nvSpPr>
          <p:cNvPr id="22" name="Poraštės vietos rezervavimo ženklas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lt-LT"/>
          </a:p>
        </p:txBody>
      </p:sp>
      <p:sp>
        <p:nvSpPr>
          <p:cNvPr id="18" name="Skaidrės numerio vietos rezervavimo ženklas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B343E8A-BF0C-432A-9930-083E8D04DC55}" type="slidenum">
              <a:rPr lang="lt-LT" smtClean="0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lt/url?sa=i&amp;rct=j&amp;q=&amp;esrc=s&amp;source=images&amp;cd=&amp;cad=rja&amp;uact=8&amp;ved=0CAcQjRxqFQoTCND9qra8hskCFYcLDwodZOsCmA&amp;url=http://www.dreamstime.com/royalty-free-stock-images-group-project-people-students-workers-cooperation-collaboration-words-pulled-other-to-illustrate-working-together-image40215089&amp;bvm=bv.106923889,d.bGQ&amp;psig=AFQjCNHcrAmOelwHZtWa952mWDODhyVofg&amp;ust=1447266074445081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jpeg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6.jpeg"/><Relationship Id="rId4" Type="http://schemas.openxmlformats.org/officeDocument/2006/relationships/image" Target="../media/image10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3568" y="1305458"/>
            <a:ext cx="7772400" cy="2123542"/>
          </a:xfrm>
        </p:spPr>
        <p:txBody>
          <a:bodyPr>
            <a:normAutofit/>
          </a:bodyPr>
          <a:lstStyle/>
          <a:p>
            <a:r>
              <a:rPr lang="en-US" sz="5400" dirty="0" smtClean="0"/>
              <a:t>“Let’s TASTE the enterprise”</a:t>
            </a:r>
            <a:endParaRPr lang="lt-LT" sz="5400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79512" y="6021288"/>
            <a:ext cx="2376264" cy="734239"/>
          </a:xfrm>
        </p:spPr>
        <p:txBody>
          <a:bodyPr>
            <a:normAutofit/>
          </a:bodyPr>
          <a:lstStyle/>
          <a:p>
            <a:r>
              <a:rPr lang="lt-LT" sz="1800" dirty="0" smtClean="0">
                <a:solidFill>
                  <a:schemeClr val="bg1"/>
                </a:solidFill>
              </a:rPr>
              <a:t>Projektų vadovė – Joana Aleknavičiūtė</a:t>
            </a:r>
            <a:endParaRPr lang="lt-LT" sz="1800" dirty="0">
              <a:solidFill>
                <a:schemeClr val="bg1"/>
              </a:solidFill>
            </a:endParaRP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305411"/>
            <a:ext cx="2339752" cy="1000047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64997"/>
            <a:ext cx="3472778" cy="904623"/>
          </a:xfrm>
          <a:prstGeom prst="rect">
            <a:avLst/>
          </a:prstGeom>
        </p:spPr>
      </p:pic>
      <p:sp>
        <p:nvSpPr>
          <p:cNvPr id="6" name="Antrinis pavadinimas 2"/>
          <p:cNvSpPr txBox="1">
            <a:spLocks/>
          </p:cNvSpPr>
          <p:nvPr/>
        </p:nvSpPr>
        <p:spPr>
          <a:xfrm>
            <a:off x="838200" y="4229471"/>
            <a:ext cx="7772400" cy="734239"/>
          </a:xfrm>
          <a:prstGeom prst="rect">
            <a:avLst/>
          </a:prstGeom>
        </p:spPr>
        <p:txBody>
          <a:bodyPr vert="horz" lIns="45720" rIns="45720">
            <a:normAutofit fontScale="85000" lnSpcReduction="20000"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mtClean="0"/>
              <a:t>Nordplus Junior programos projektas</a:t>
            </a:r>
          </a:p>
          <a:p>
            <a:r>
              <a:rPr lang="en-US" smtClean="0"/>
              <a:t>Nr.NPJR-2014/10412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94270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3232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2906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84834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43408"/>
            <a:ext cx="4252000" cy="36250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7456" y="-46996"/>
            <a:ext cx="4896544" cy="3672408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185160"/>
            <a:ext cx="6084168" cy="3672840"/>
          </a:xfrm>
        </p:spPr>
      </p:pic>
      <p:pic>
        <p:nvPicPr>
          <p:cNvPr id="11" name="Content Placeholder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4169" y="3625412"/>
            <a:ext cx="3059832" cy="323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52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52" y="-20176"/>
            <a:ext cx="4768032" cy="31786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5848" y="0"/>
            <a:ext cx="4388152" cy="32911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184" y="3041914"/>
            <a:ext cx="5724128" cy="3816086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1944" y="3291114"/>
            <a:ext cx="3449256" cy="3566886"/>
          </a:xfrm>
        </p:spPr>
      </p:pic>
    </p:spTree>
    <p:extLst>
      <p:ext uri="{BB962C8B-B14F-4D97-AF65-F5344CB8AC3E}">
        <p14:creationId xmlns:p14="http://schemas.microsoft.com/office/powerpoint/2010/main" val="44563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001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776" y="0"/>
            <a:ext cx="4647416" cy="34855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85562"/>
            <a:ext cx="4638640" cy="33724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8640" y="0"/>
            <a:ext cx="4505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36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312"/>
            <a:ext cx="6197656" cy="431681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6"/>
          <a:stretch/>
        </p:blipFill>
        <p:spPr>
          <a:xfrm>
            <a:off x="3707904" y="3491982"/>
            <a:ext cx="5436096" cy="3366018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77072"/>
            <a:ext cx="3707904" cy="27809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1106" y="2312"/>
            <a:ext cx="4652893" cy="348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1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5004048" cy="333603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63734"/>
            <a:ext cx="5442080" cy="36280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462787"/>
            <a:ext cx="4572000" cy="3429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1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0"/>
            <a:ext cx="3200566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0160" y="1830835"/>
            <a:ext cx="3563888" cy="50397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75764"/>
            <a:ext cx="3240360" cy="458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8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</a:t>
            </a:r>
            <a:r>
              <a:rPr lang="lt-LT" dirty="0" smtClean="0"/>
              <a:t>ėja – verslumas;</a:t>
            </a:r>
          </a:p>
          <a:p>
            <a:r>
              <a:rPr lang="lt-LT" dirty="0" smtClean="0"/>
              <a:t>Partneriai – </a:t>
            </a:r>
            <a:r>
              <a:rPr lang="en-US" dirty="0" smtClean="0"/>
              <a:t>3 </a:t>
            </a:r>
            <a:r>
              <a:rPr lang="en-US" dirty="0" err="1" smtClean="0"/>
              <a:t>partneriai</a:t>
            </a:r>
            <a:r>
              <a:rPr lang="en-US" dirty="0" smtClean="0"/>
              <a:t> </a:t>
            </a:r>
            <a:r>
              <a:rPr lang="lt-LT" dirty="0" smtClean="0"/>
              <a:t>iš </a:t>
            </a:r>
            <a:r>
              <a:rPr lang="en-US" dirty="0" smtClean="0"/>
              <a:t>3</a:t>
            </a:r>
            <a:r>
              <a:rPr lang="lt-LT" dirty="0" smtClean="0"/>
              <a:t> šalių;</a:t>
            </a:r>
            <a:endParaRPr lang="en-US" dirty="0" smtClean="0"/>
          </a:p>
          <a:p>
            <a:r>
              <a:rPr lang="en-US" dirty="0" err="1" smtClean="0"/>
              <a:t>Projekto</a:t>
            </a:r>
            <a:r>
              <a:rPr lang="en-US" dirty="0"/>
              <a:t> </a:t>
            </a:r>
            <a:r>
              <a:rPr lang="en-US" dirty="0" err="1" smtClean="0"/>
              <a:t>parai</a:t>
            </a:r>
            <a:r>
              <a:rPr lang="lt-LT" dirty="0" smtClean="0"/>
              <a:t>škos rengimas, eigos planavimas, derinimas;</a:t>
            </a:r>
          </a:p>
          <a:p>
            <a:r>
              <a:rPr lang="lt-LT" dirty="0" smtClean="0"/>
              <a:t>Biudžeto planavimas;</a:t>
            </a:r>
          </a:p>
          <a:p>
            <a:r>
              <a:rPr lang="lt-LT" dirty="0" smtClean="0"/>
              <a:t>Pavadinimas;</a:t>
            </a:r>
          </a:p>
          <a:p>
            <a:r>
              <a:rPr lang="lt-LT" dirty="0" smtClean="0"/>
              <a:t>LOI su partneriais;</a:t>
            </a:r>
          </a:p>
          <a:p>
            <a:r>
              <a:rPr lang="lt-LT" dirty="0" smtClean="0"/>
              <a:t>Paraiškos pateikimas.</a:t>
            </a:r>
            <a:endParaRPr lang="lt-L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PROJEKTO </a:t>
            </a:r>
            <a:r>
              <a:rPr lang="en-US" dirty="0" smtClean="0"/>
              <a:t>RENGIMAS</a:t>
            </a:r>
            <a:endParaRPr lang="lt-LT" dirty="0"/>
          </a:p>
        </p:txBody>
      </p:sp>
      <p:pic>
        <p:nvPicPr>
          <p:cNvPr id="1026" name="Picture 2" descr="http://thumbs.dreamstime.com/z/group-multiethnic-people-planning-new-project-40595714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48064" y="3645024"/>
            <a:ext cx="3609975" cy="259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92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6657" y="3717032"/>
            <a:ext cx="5707344" cy="314096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048" y="-9138"/>
            <a:ext cx="5196136" cy="38971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139"/>
            <a:ext cx="3960048" cy="46642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87964"/>
            <a:ext cx="3960048" cy="297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4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Rygoje, Latvijoje (201</a:t>
            </a:r>
            <a:r>
              <a:rPr lang="en-US" dirty="0" smtClean="0"/>
              <a:t>5</a:t>
            </a:r>
            <a:r>
              <a:rPr lang="lt-LT" dirty="0" smtClean="0"/>
              <a:t>.</a:t>
            </a:r>
            <a:r>
              <a:rPr lang="en-US" dirty="0" smtClean="0"/>
              <a:t>05</a:t>
            </a:r>
            <a:r>
              <a:rPr lang="lt-LT" dirty="0" smtClean="0"/>
              <a:t>.0</a:t>
            </a:r>
            <a:r>
              <a:rPr lang="en-US" dirty="0"/>
              <a:t>5</a:t>
            </a:r>
            <a:r>
              <a:rPr lang="lt-LT" dirty="0" smtClean="0"/>
              <a:t>-</a:t>
            </a:r>
            <a:r>
              <a:rPr lang="en-US" dirty="0" smtClean="0"/>
              <a:t>09</a:t>
            </a:r>
            <a:r>
              <a:rPr lang="lt-LT" dirty="0" smtClean="0"/>
              <a:t>)</a:t>
            </a:r>
          </a:p>
          <a:p>
            <a:r>
              <a:rPr lang="lt-LT" dirty="0" smtClean="0"/>
              <a:t>Dalyviai atrinkti kiekvienoje mokykloje partnerėje.</a:t>
            </a:r>
          </a:p>
          <a:p>
            <a:r>
              <a:rPr lang="lt-LT" dirty="0" smtClean="0"/>
              <a:t>Dalyvavo įvairių specialybių mokiniai ir mokytojai (padavėjo-barmeno, virėjo, konditerio, turizmo)</a:t>
            </a:r>
          </a:p>
          <a:p>
            <a:r>
              <a:rPr lang="lt-LT" dirty="0" smtClean="0"/>
              <a:t>Apgyvendinimas – </a:t>
            </a:r>
            <a:r>
              <a:rPr lang="en-US" dirty="0" err="1" smtClean="0"/>
              <a:t>mokyklos</a:t>
            </a:r>
            <a:r>
              <a:rPr lang="en-US" dirty="0" smtClean="0"/>
              <a:t> </a:t>
            </a:r>
            <a:r>
              <a:rPr lang="en-US" dirty="0" err="1" smtClean="0"/>
              <a:t>bendrabutyje</a:t>
            </a:r>
            <a:r>
              <a:rPr lang="en-US" dirty="0" smtClean="0"/>
              <a:t>.</a:t>
            </a:r>
            <a:endParaRPr lang="lt-LT" dirty="0" smtClean="0"/>
          </a:p>
          <a:p>
            <a:endParaRPr lang="lt-LT" dirty="0" smtClean="0"/>
          </a:p>
          <a:p>
            <a:endParaRPr lang="lt-LT" dirty="0"/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lt-LT" dirty="0" smtClean="0"/>
              <a:t> PROJEKTO SUSITIKIMAS</a:t>
            </a:r>
            <a:endParaRPr lang="lt-L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332656"/>
            <a:ext cx="1368152" cy="9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27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1832" y="2127184"/>
            <a:ext cx="5322168" cy="47308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336" y="0"/>
            <a:ext cx="3838168" cy="5138705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1832" y="1"/>
            <a:ext cx="5357084" cy="3221862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336" y="3991219"/>
            <a:ext cx="3838168" cy="286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5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3813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617"/>
          <a:stretch/>
        </p:blipFill>
        <p:spPr>
          <a:xfrm>
            <a:off x="1979712" y="3849186"/>
            <a:ext cx="4290512" cy="300881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88" y="3801008"/>
            <a:ext cx="3056992" cy="30569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4762" y="-9366"/>
            <a:ext cx="3579238" cy="35792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98" y="0"/>
            <a:ext cx="5576360" cy="408933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2012" y="3470480"/>
            <a:ext cx="4619345" cy="3387520"/>
          </a:xfrm>
        </p:spPr>
      </p:pic>
    </p:spTree>
    <p:extLst>
      <p:ext uri="{BB962C8B-B14F-4D97-AF65-F5344CB8AC3E}">
        <p14:creationId xmlns:p14="http://schemas.microsoft.com/office/powerpoint/2010/main" val="340697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6928" y="0"/>
            <a:ext cx="3757072" cy="2799883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9529" y="2482414"/>
            <a:ext cx="3394471" cy="437558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82414"/>
            <a:ext cx="5856176" cy="43740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5364088" cy="248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98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4299249"/>
            <a:ext cx="3563888" cy="258353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4320" y="0"/>
            <a:ext cx="4149680" cy="4697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994320" cy="42992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99248"/>
            <a:ext cx="5580112" cy="258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66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751" y="3789040"/>
            <a:ext cx="4437735" cy="311749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228184" cy="46519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3384080"/>
            <a:ext cx="4716016" cy="352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1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3408" y="2599576"/>
            <a:ext cx="5000592" cy="425842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628775"/>
            <a:ext cx="4618272" cy="3229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669064" cy="3628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7904" y="-47705"/>
            <a:ext cx="4986096" cy="372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10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0032" y="0"/>
            <a:ext cx="3382671" cy="2362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288" y="3197516"/>
            <a:ext cx="3281144" cy="36604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3131840" y="2118278"/>
            <a:ext cx="6012160" cy="4756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020162" cy="396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5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>
          <a:xfrm>
            <a:off x="179512" y="1481328"/>
            <a:ext cx="8712968" cy="4525963"/>
          </a:xfrm>
        </p:spPr>
        <p:txBody>
          <a:bodyPr/>
          <a:lstStyle/>
          <a:p>
            <a:r>
              <a:rPr lang="en-US" dirty="0" smtClean="0"/>
              <a:t>Kauno </a:t>
            </a:r>
            <a:r>
              <a:rPr lang="en-US" dirty="0" err="1" smtClean="0"/>
              <a:t>maisto</a:t>
            </a:r>
            <a:r>
              <a:rPr lang="en-US" dirty="0" smtClean="0"/>
              <a:t> </a:t>
            </a:r>
            <a:r>
              <a:rPr lang="en-US" dirty="0" err="1" smtClean="0"/>
              <a:t>pramon</a:t>
            </a:r>
            <a:r>
              <a:rPr lang="lt-LT" dirty="0" smtClean="0"/>
              <a:t>ės ir prekybos mokymo centras (LT);</a:t>
            </a:r>
          </a:p>
          <a:p>
            <a:r>
              <a:rPr lang="lt-LT" dirty="0" err="1"/>
              <a:t>Rīgas</a:t>
            </a:r>
            <a:r>
              <a:rPr lang="lt-LT" dirty="0"/>
              <a:t> </a:t>
            </a:r>
            <a:r>
              <a:rPr lang="lt-LT" dirty="0" err="1"/>
              <a:t>Tūrisma</a:t>
            </a:r>
            <a:r>
              <a:rPr lang="lt-LT" dirty="0"/>
              <a:t> </a:t>
            </a:r>
            <a:r>
              <a:rPr lang="lt-LT" dirty="0" err="1"/>
              <a:t>un</a:t>
            </a:r>
            <a:r>
              <a:rPr lang="lt-LT" dirty="0"/>
              <a:t> </a:t>
            </a:r>
            <a:r>
              <a:rPr lang="lt-LT" dirty="0" err="1"/>
              <a:t>radošās</a:t>
            </a:r>
            <a:r>
              <a:rPr lang="lt-LT" dirty="0"/>
              <a:t> industrijas </a:t>
            </a:r>
            <a:r>
              <a:rPr lang="lt-LT" dirty="0" err="1"/>
              <a:t>tehnikums</a:t>
            </a:r>
            <a:r>
              <a:rPr lang="lt-LT" dirty="0"/>
              <a:t> </a:t>
            </a:r>
            <a:r>
              <a:rPr lang="lt-LT" dirty="0" smtClean="0"/>
              <a:t>(LV);</a:t>
            </a:r>
          </a:p>
          <a:p>
            <a:r>
              <a:rPr lang="lt-LT" dirty="0" err="1"/>
              <a:t>Sandefjord</a:t>
            </a:r>
            <a:r>
              <a:rPr lang="lt-LT" dirty="0"/>
              <a:t> </a:t>
            </a:r>
            <a:r>
              <a:rPr lang="lt-LT" dirty="0" err="1"/>
              <a:t>videregående</a:t>
            </a:r>
            <a:r>
              <a:rPr lang="lt-LT" dirty="0"/>
              <a:t> </a:t>
            </a:r>
            <a:r>
              <a:rPr lang="lt-LT" dirty="0" err="1" smtClean="0"/>
              <a:t>skole</a:t>
            </a:r>
            <a:r>
              <a:rPr lang="lt-LT" dirty="0" smtClean="0"/>
              <a:t> (NO).</a:t>
            </a:r>
          </a:p>
          <a:p>
            <a:endParaRPr lang="lt-LT" dirty="0"/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PARTNERIAI</a:t>
            </a:r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600" y="3827238"/>
            <a:ext cx="4736651" cy="1684580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4303281"/>
            <a:ext cx="1872208" cy="80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92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Kaune</a:t>
            </a:r>
            <a:r>
              <a:rPr lang="lt-LT" dirty="0" smtClean="0"/>
              <a:t>, L</a:t>
            </a:r>
            <a:r>
              <a:rPr lang="en-US" dirty="0" err="1" smtClean="0"/>
              <a:t>ietuvoje</a:t>
            </a:r>
            <a:r>
              <a:rPr lang="lt-LT" dirty="0" smtClean="0"/>
              <a:t> (201</a:t>
            </a:r>
            <a:r>
              <a:rPr lang="en-US" dirty="0" smtClean="0"/>
              <a:t>5</a:t>
            </a:r>
            <a:r>
              <a:rPr lang="lt-LT" dirty="0" smtClean="0"/>
              <a:t>.</a:t>
            </a:r>
            <a:r>
              <a:rPr lang="en-US" dirty="0" smtClean="0"/>
              <a:t>10.27</a:t>
            </a:r>
            <a:r>
              <a:rPr lang="lt-LT" dirty="0" smtClean="0"/>
              <a:t>-</a:t>
            </a:r>
            <a:r>
              <a:rPr lang="en-US" dirty="0" smtClean="0"/>
              <a:t>30)</a:t>
            </a:r>
            <a:endParaRPr lang="lt-LT" dirty="0" smtClean="0"/>
          </a:p>
          <a:p>
            <a:r>
              <a:rPr lang="lt-LT" dirty="0" smtClean="0"/>
              <a:t>Dalyviai atrinkti kiekvienoje mokykloje partnerėje.</a:t>
            </a:r>
          </a:p>
          <a:p>
            <a:r>
              <a:rPr lang="lt-LT" dirty="0" smtClean="0"/>
              <a:t>Dalyvavo įvairių specialybių mokiniai ir mokytojai (</a:t>
            </a:r>
            <a:r>
              <a:rPr lang="en-US" dirty="0" err="1" smtClean="0"/>
              <a:t>smulkaus</a:t>
            </a:r>
            <a:r>
              <a:rPr lang="en-US" dirty="0" smtClean="0"/>
              <a:t> </a:t>
            </a:r>
            <a:r>
              <a:rPr lang="en-US" dirty="0" err="1" smtClean="0"/>
              <a:t>verslo</a:t>
            </a:r>
            <a:r>
              <a:rPr lang="en-US" dirty="0" smtClean="0"/>
              <a:t>, </a:t>
            </a:r>
            <a:r>
              <a:rPr lang="en-US" dirty="0" err="1" smtClean="0"/>
              <a:t>elektronin</a:t>
            </a:r>
            <a:r>
              <a:rPr lang="lt-LT" dirty="0" smtClean="0"/>
              <a:t>ės prekybos, padavėjo-barmeno, virėjo, konditerio, turizmo)</a:t>
            </a:r>
          </a:p>
          <a:p>
            <a:r>
              <a:rPr lang="lt-LT" dirty="0" smtClean="0"/>
              <a:t>Apgyvendinimas – mokymo centro viešbutyje</a:t>
            </a:r>
            <a:r>
              <a:rPr lang="en-US" dirty="0" smtClean="0"/>
              <a:t>.</a:t>
            </a:r>
            <a:endParaRPr lang="lt-LT" dirty="0" smtClean="0"/>
          </a:p>
          <a:p>
            <a:endParaRPr lang="lt-LT" dirty="0" smtClean="0"/>
          </a:p>
          <a:p>
            <a:endParaRPr lang="lt-LT" dirty="0"/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lt-LT" dirty="0" smtClean="0"/>
              <a:t> PROJEKTO SUSITIKIMAS</a:t>
            </a:r>
            <a:endParaRPr lang="lt-L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36296" y="332656"/>
            <a:ext cx="1451653" cy="87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22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7225" y="3362990"/>
            <a:ext cx="5276775" cy="35178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5936" y="0"/>
            <a:ext cx="5148064" cy="36946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1007936" y="1001864"/>
            <a:ext cx="6864072" cy="48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12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6954" y="0"/>
            <a:ext cx="6807046" cy="353509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768" y="3520440"/>
            <a:ext cx="5430112" cy="3337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51"/>
          <a:stretch/>
        </p:blipFill>
        <p:spPr>
          <a:xfrm>
            <a:off x="-62840" y="0"/>
            <a:ext cx="2711968" cy="35531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3344" y="3521536"/>
            <a:ext cx="3730656" cy="333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78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145" y="3212976"/>
            <a:ext cx="5349821" cy="3740056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385528" cy="4039146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6536" y="2503878"/>
            <a:ext cx="3139819" cy="23548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672" y="4221088"/>
            <a:ext cx="3515883" cy="26369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7676" y="0"/>
            <a:ext cx="3816324" cy="693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12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32038"/>
            <a:ext cx="6034616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504"/>
            <a:ext cx="4569995" cy="34274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9995" y="-1504"/>
            <a:ext cx="4574006" cy="34305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5039" y="3429000"/>
            <a:ext cx="313900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47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4800" y="18688"/>
            <a:ext cx="4779200" cy="358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84400"/>
            <a:ext cx="4364800" cy="3273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8" y="0"/>
            <a:ext cx="4398580" cy="35843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4800" y="3616435"/>
            <a:ext cx="4779200" cy="324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79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4145280"/>
            <a:ext cx="3616960" cy="271272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25064"/>
            <a:ext cx="4464496" cy="273293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6216304" y="0"/>
            <a:ext cx="2927696" cy="32662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357"/>
          <a:stretch/>
        </p:blipFill>
        <p:spPr>
          <a:xfrm>
            <a:off x="0" y="-387928"/>
            <a:ext cx="6450192" cy="45332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0192" y="3266256"/>
            <a:ext cx="2693808" cy="359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69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1880" y="2656410"/>
            <a:ext cx="5802120" cy="43515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0331" y="2385"/>
            <a:ext cx="4723669" cy="26570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52936"/>
            <a:ext cx="3341880" cy="41550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54"/>
            <a:ext cx="4537231" cy="34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55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90" y="2332038"/>
            <a:ext cx="6034616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620688"/>
            <a:ext cx="5940152" cy="1152128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CITY GAME</a:t>
            </a:r>
            <a:br>
              <a:rPr lang="lt-LT" dirty="0" smtClean="0"/>
            </a:br>
            <a:r>
              <a:rPr lang="lt-LT" dirty="0" smtClean="0"/>
              <a:t>„YOUNG ENTREPRENEUR“</a:t>
            </a:r>
            <a:endParaRPr lang="lt-L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549241" y="510873"/>
            <a:ext cx="4120520" cy="309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9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27554"/>
            <a:ext cx="3773928" cy="28304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5710" y="3147529"/>
            <a:ext cx="5370072" cy="37104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773928" cy="4038444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7309" y="0"/>
            <a:ext cx="6366691" cy="4027554"/>
          </a:xfrm>
        </p:spPr>
      </p:pic>
    </p:spTree>
    <p:extLst>
      <p:ext uri="{BB962C8B-B14F-4D97-AF65-F5344CB8AC3E}">
        <p14:creationId xmlns:p14="http://schemas.microsoft.com/office/powerpoint/2010/main" val="123333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i="1" dirty="0" smtClean="0"/>
              <a:t>Skatinti mokyklų ir darbo rinkos bendradarbiavimą;</a:t>
            </a:r>
          </a:p>
          <a:p>
            <a:r>
              <a:rPr lang="lt-LT" i="1" dirty="0" smtClean="0"/>
              <a:t>Skatinti kokybę, kūrybiškumą ir inovacijas mokymo procese;</a:t>
            </a:r>
          </a:p>
          <a:p>
            <a:r>
              <a:rPr lang="lt-LT" i="1" dirty="0" smtClean="0"/>
              <a:t>Stiprinti ir vystyti ryšius tarp mokyklų;</a:t>
            </a:r>
          </a:p>
          <a:p>
            <a:endParaRPr lang="lt-LT" dirty="0" smtClean="0"/>
          </a:p>
          <a:p>
            <a:r>
              <a:rPr lang="lt-LT" dirty="0" smtClean="0"/>
              <a:t>Skatinti verslumą profesiniame mokyme.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TIKSLAI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10986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6719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Stendai;</a:t>
            </a:r>
          </a:p>
          <a:p>
            <a:r>
              <a:rPr lang="lt-LT" dirty="0" smtClean="0"/>
              <a:t>Interneto svetainės;</a:t>
            </a:r>
          </a:p>
          <a:p>
            <a:r>
              <a:rPr lang="lt-LT" dirty="0" smtClean="0"/>
              <a:t>Facebook paskyra;</a:t>
            </a:r>
          </a:p>
          <a:p>
            <a:r>
              <a:rPr lang="lt-LT" dirty="0" smtClean="0"/>
              <a:t>Sklaidos medžiaga;</a:t>
            </a:r>
          </a:p>
          <a:p>
            <a:r>
              <a:rPr lang="lt-LT" dirty="0" smtClean="0"/>
              <a:t>Konferencijos;</a:t>
            </a:r>
          </a:p>
          <a:p>
            <a:r>
              <a:rPr lang="lt-LT" dirty="0" smtClean="0"/>
              <a:t>Metodiniai posėdžiai.</a:t>
            </a:r>
          </a:p>
          <a:p>
            <a:endParaRPr lang="lt-LT" dirty="0" smtClean="0"/>
          </a:p>
          <a:p>
            <a:endParaRPr lang="lt-L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SKLAIDA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98105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5006" y="0"/>
            <a:ext cx="4638994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808" y="0"/>
            <a:ext cx="4658816" cy="687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6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0"/>
            <a:ext cx="8046154" cy="3901440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863767"/>
            <a:ext cx="9144000" cy="2994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20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476672"/>
            <a:ext cx="9144001" cy="5785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446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056"/>
            <a:ext cx="9179267" cy="6856120"/>
          </a:xfrm>
        </p:spPr>
      </p:pic>
    </p:spTree>
    <p:extLst>
      <p:ext uri="{BB962C8B-B14F-4D97-AF65-F5344CB8AC3E}">
        <p14:creationId xmlns:p14="http://schemas.microsoft.com/office/powerpoint/2010/main" val="115969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32" y="2132857"/>
            <a:ext cx="3543858" cy="47251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338" y="116632"/>
            <a:ext cx="5715661" cy="428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5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12976"/>
            <a:ext cx="4860032" cy="36450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127401" y="716657"/>
            <a:ext cx="5733256" cy="429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Lankstinukų rinkinys;</a:t>
            </a:r>
          </a:p>
          <a:p>
            <a:r>
              <a:rPr lang="lt-LT" dirty="0" smtClean="0"/>
              <a:t>Miesto žaidimas „Jaunasis verslininkas“;</a:t>
            </a:r>
          </a:p>
          <a:p>
            <a:r>
              <a:rPr lang="lt-LT" dirty="0" smtClean="0"/>
              <a:t>Praplėstas švietimo ir darbo rinkos bendradarbiavimas ne </a:t>
            </a:r>
            <a:r>
              <a:rPr lang="lt-LT" smtClean="0"/>
              <a:t>tik nacionaliniu, </a:t>
            </a:r>
            <a:r>
              <a:rPr lang="lt-LT" dirty="0" smtClean="0"/>
              <a:t>bet ir tarptautiniu lygmenimis;</a:t>
            </a:r>
          </a:p>
          <a:p>
            <a:r>
              <a:rPr lang="lt-LT" dirty="0" smtClean="0"/>
              <a:t>Pagilintos projekto dalyvių verslumo, kalbinės, tarpkultūrinės ir socialinės kompetencijos;</a:t>
            </a:r>
          </a:p>
          <a:p>
            <a:r>
              <a:rPr lang="lt-LT" dirty="0" smtClean="0"/>
              <a:t>Sukurti aktyvūs mokymo metodai verslumui ugdyti.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REZULTATAI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06759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Ribotas biudžetas;</a:t>
            </a:r>
          </a:p>
          <a:p>
            <a:r>
              <a:rPr lang="lt-LT" dirty="0" smtClean="0"/>
              <a:t>Apgyvendinimas šeimose;</a:t>
            </a:r>
          </a:p>
          <a:p>
            <a:r>
              <a:rPr lang="lt-LT" dirty="0" smtClean="0"/>
              <a:t>Dideli atstumai dalyviams šalies viduje.</a:t>
            </a:r>
          </a:p>
          <a:p>
            <a:endParaRPr lang="lt-LT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Iššūkiai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62642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/>
          <a:lstStyle/>
          <a:p>
            <a:r>
              <a:rPr lang="lt-LT" dirty="0" smtClean="0"/>
              <a:t>3 susitikimai (Norvegijoje, Latvijoje ir Lietuvoje);</a:t>
            </a:r>
          </a:p>
          <a:p>
            <a:r>
              <a:rPr lang="lt-LT" dirty="0" smtClean="0"/>
              <a:t>Kiekviename susitikime dalyvavo po 2 mokytojus ir 4 mokinius iš kiekvienos šalies;</a:t>
            </a:r>
          </a:p>
          <a:p>
            <a:r>
              <a:rPr lang="lt-LT" dirty="0" smtClean="0"/>
              <a:t>Susitikimų laikas buvo derintas su paraiškoje numatytu laiku ir priimančios organizacijos galimybėmis;</a:t>
            </a:r>
          </a:p>
          <a:p>
            <a:r>
              <a:rPr lang="lt-LT" dirty="0" smtClean="0"/>
              <a:t>Prieš susitikimus – projektų vadovų bendravimas ir diskusijos; projekto dalyvių bendravimas, ruošimasis projekto veikloms.</a:t>
            </a:r>
          </a:p>
          <a:p>
            <a:endParaRPr lang="lt-LT" dirty="0" smtClean="0"/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EIGA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31797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6884191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</a:t>
            </a:r>
            <a:r>
              <a:rPr lang="lt-LT" dirty="0" smtClean="0"/>
              <a:t>ĮŽTAMASIS RYŠYS – Ar veiklos buvo naudingos TAU?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6085819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3530190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GR</a:t>
            </a:r>
            <a:r>
              <a:rPr lang="lt-LT" sz="2800" dirty="0"/>
              <a:t>ĮŽTAMASIS RYŠYS – </a:t>
            </a:r>
            <a:r>
              <a:rPr lang="lt-LT" sz="2800" dirty="0" smtClean="0"/>
              <a:t>Ar remiantis šio susitikimo patirtimi norėtum dalyvauti kituose NORDPLUS programos projektuose?</a:t>
            </a:r>
            <a:endParaRPr lang="lt-LT" sz="2800" dirty="0"/>
          </a:p>
        </p:txBody>
      </p:sp>
    </p:spTree>
    <p:extLst>
      <p:ext uri="{BB962C8B-B14F-4D97-AF65-F5344CB8AC3E}">
        <p14:creationId xmlns:p14="http://schemas.microsoft.com/office/powerpoint/2010/main" val="14130765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030705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Labiausiai</a:t>
            </a:r>
            <a:r>
              <a:rPr lang="en-US" dirty="0"/>
              <a:t> </a:t>
            </a:r>
            <a:r>
              <a:rPr lang="en-US" dirty="0" err="1"/>
              <a:t>patikusi</a:t>
            </a:r>
            <a:r>
              <a:rPr lang="en-US" dirty="0"/>
              <a:t> </a:t>
            </a:r>
            <a:r>
              <a:rPr lang="en-US" dirty="0" err="1"/>
              <a:t>veikla</a:t>
            </a:r>
            <a:r>
              <a:rPr lang="en-US" dirty="0"/>
              <a:t/>
            </a:r>
            <a:br>
              <a:rPr lang="en-US" dirty="0"/>
            </a:b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748569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lt-LT" dirty="0" err="1" smtClean="0"/>
              <a:t>Sandefjorde</a:t>
            </a:r>
            <a:r>
              <a:rPr lang="lt-LT" dirty="0" smtClean="0"/>
              <a:t>, Norvegijoje (2014.11.18-22)</a:t>
            </a:r>
          </a:p>
          <a:p>
            <a:r>
              <a:rPr lang="lt-LT" dirty="0" smtClean="0"/>
              <a:t>Latvių ir lietuvių grupėms skrydžiai </a:t>
            </a:r>
            <a:r>
              <a:rPr lang="lt-LT" dirty="0"/>
              <a:t>organizuoti iš </a:t>
            </a:r>
            <a:r>
              <a:rPr lang="lt-LT" dirty="0" smtClean="0"/>
              <a:t>Rygos oro uosto į Sandefjordoro TORP oro uostą ir atgal į Rygą.</a:t>
            </a:r>
          </a:p>
          <a:p>
            <a:r>
              <a:rPr lang="lt-LT" dirty="0" smtClean="0"/>
              <a:t>Dalyviai atrinkti kiekvienoje mokykloje partnerėje.</a:t>
            </a:r>
          </a:p>
          <a:p>
            <a:r>
              <a:rPr lang="lt-LT" dirty="0" smtClean="0"/>
              <a:t>Dalyvavo įvairių specialybių mokiniai ir mokytojai (smulkaus verslo, padavėjo-barmeno, virėjo, konditerio, turizmo)</a:t>
            </a:r>
          </a:p>
          <a:p>
            <a:r>
              <a:rPr lang="lt-LT" dirty="0" smtClean="0"/>
              <a:t>Apgyvendinimas – šeimose ir užsakytuose apartamentuose.</a:t>
            </a:r>
          </a:p>
          <a:p>
            <a:endParaRPr lang="lt-LT" dirty="0" smtClean="0"/>
          </a:p>
          <a:p>
            <a:endParaRPr lang="lt-LT" dirty="0"/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lt-LT" dirty="0" smtClean="0"/>
              <a:t> PROJEKTO SUSITIKIMAS</a:t>
            </a:r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296" y="300332"/>
            <a:ext cx="1152128" cy="83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39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020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16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965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onkursas">
  <a:themeElements>
    <a:clrScheme name="Konkursa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onkursa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Konkurs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345</TotalTime>
  <Words>410</Words>
  <Application>Microsoft Office PowerPoint</Application>
  <PresentationFormat>On-screen Show (4:3)</PresentationFormat>
  <Paragraphs>65</Paragraphs>
  <Slides>52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Konkursas</vt:lpstr>
      <vt:lpstr>“Let’s TASTE the enterprise”</vt:lpstr>
      <vt:lpstr>PROJEKTO RENGIMAS</vt:lpstr>
      <vt:lpstr>PARTNERIAI</vt:lpstr>
      <vt:lpstr>TIKSLAI</vt:lpstr>
      <vt:lpstr>EIGA</vt:lpstr>
      <vt:lpstr>1 PROJEKTO SUSITIKIMAS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 PROJEKTO SUSITIKIMAS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 PROJEKTO SUSITIKIMAS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CITY GAME „YOUNG ENTREPRENEUR“</vt:lpstr>
      <vt:lpstr>PowerPoint Presentation</vt:lpstr>
      <vt:lpstr>PowerPoint Presentation</vt:lpstr>
      <vt:lpstr>SKLAIDA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REZULTATAI</vt:lpstr>
      <vt:lpstr>Iššūkiai</vt:lpstr>
      <vt:lpstr>GRĮŽTAMASIS RYŠYS – Ar veiklos buvo naudingos TAU?</vt:lpstr>
      <vt:lpstr>GRĮŽTAMASIS RYŠYS – Ar remiantis šio susitikimo patirtimi norėtum dalyvauti kituose NORDPLUS programos projektuose?</vt:lpstr>
      <vt:lpstr>Labiausiai patikusi veikla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“Let’s TASTE the enterprise”</dc:title>
  <dc:creator>Vartotojas</dc:creator>
  <cp:lastModifiedBy>Ignas Bautrėnas</cp:lastModifiedBy>
  <cp:revision>27</cp:revision>
  <dcterms:created xsi:type="dcterms:W3CDTF">2015-11-06T13:37:49Z</dcterms:created>
  <dcterms:modified xsi:type="dcterms:W3CDTF">2015-12-28T09:46:59Z</dcterms:modified>
</cp:coreProperties>
</file>